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428558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307894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266984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259455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24488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7A61BDB-B1BB-41F6-94B3-6E7CFE7B95B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255734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7A61BDB-B1BB-41F6-94B3-6E7CFE7B95BB}"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366093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7A61BDB-B1BB-41F6-94B3-6E7CFE7B95BB}"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2937943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7A61BDB-B1BB-41F6-94B3-6E7CFE7B95BB}"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374089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A61BDB-B1BB-41F6-94B3-6E7CFE7B95B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17317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A61BDB-B1BB-41F6-94B3-6E7CFE7B95B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77ABE36-0186-427B-8750-48553D0463A3}" type="slidenum">
              <a:rPr lang="ar-SA" smtClean="0"/>
              <a:t>‹#›</a:t>
            </a:fld>
            <a:endParaRPr lang="ar-SA"/>
          </a:p>
        </p:txBody>
      </p:sp>
    </p:spTree>
    <p:extLst>
      <p:ext uri="{BB962C8B-B14F-4D97-AF65-F5344CB8AC3E}">
        <p14:creationId xmlns:p14="http://schemas.microsoft.com/office/powerpoint/2010/main" val="415355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A61BDB-B1BB-41F6-94B3-6E7CFE7B95BB}"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7ABE36-0186-427B-8750-48553D0463A3}" type="slidenum">
              <a:rPr lang="ar-SA" smtClean="0"/>
              <a:t>‹#›</a:t>
            </a:fld>
            <a:endParaRPr lang="ar-SA"/>
          </a:p>
        </p:txBody>
      </p:sp>
    </p:spTree>
    <p:extLst>
      <p:ext uri="{BB962C8B-B14F-4D97-AF65-F5344CB8AC3E}">
        <p14:creationId xmlns:p14="http://schemas.microsoft.com/office/powerpoint/2010/main" val="1341441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ten</a:t>
            </a:r>
            <a:r>
              <a:rPr lang="en-US" dirty="0" smtClean="0"/>
              <a:t/>
            </a:r>
            <a:br>
              <a:rPr lang="en-US" dirty="0" smtClean="0"/>
            </a:br>
            <a:r>
              <a:rPr lang="en-US" dirty="0" smtClean="0"/>
              <a:t>part2</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3491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10.5</a:t>
            </a:r>
            <a:r>
              <a:rPr lang="en-US" b="1" u="sng" dirty="0"/>
              <a:t> Allocation of </a:t>
            </a:r>
            <a:r>
              <a:rPr lang="en-US" b="1" u="sng" dirty="0" smtClean="0"/>
              <a:t>frames</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How do we allocate the fixed amount of free frames among the </a:t>
            </a:r>
            <a:r>
              <a:rPr lang="en-US" b="1" dirty="0" err="1"/>
              <a:t>varioly</a:t>
            </a:r>
            <a:r>
              <a:rPr lang="en-US" b="1" dirty="0"/>
              <a:t> processes?</a:t>
            </a:r>
            <a:endParaRPr lang="en-US" dirty="0"/>
          </a:p>
          <a:p>
            <a:pPr marL="0" indent="0" algn="l" rtl="0">
              <a:buNone/>
            </a:pPr>
            <a:r>
              <a:rPr lang="en-US" b="1" dirty="0"/>
              <a:t>There are many strategies to allocate frames for each process:</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03565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a:t>
            </a:r>
            <a:r>
              <a:rPr lang="en-US" b="1" u="sng" dirty="0"/>
              <a:t> Minimum number of </a:t>
            </a:r>
            <a:r>
              <a:rPr lang="en-US" b="1" u="sng" dirty="0" smtClean="0"/>
              <a:t>frames</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We cannot allocate more than the total number of available frames (unless there is page</a:t>
            </a:r>
            <a:endParaRPr lang="en-US" dirty="0"/>
          </a:p>
          <a:p>
            <a:pPr marL="0" indent="0" algn="l" rtl="0">
              <a:buNone/>
            </a:pPr>
            <a:r>
              <a:rPr lang="en-US" b="1" dirty="0"/>
              <a:t>Sharing) obviously as the number of frames allocated to each process decrease. The page fault-rate increases.</a:t>
            </a:r>
            <a:endParaRPr lang="en-US" dirty="0"/>
          </a:p>
          <a:p>
            <a:pPr marL="0" indent="0" algn="l" rtl="0">
              <a:buNone/>
            </a:pPr>
            <a:r>
              <a:rPr lang="en-US" b="1" dirty="0"/>
              <a:t>Slowing process execution. There is a minimum number of frames that must be allocated and it defined by the instruction-set architecture, while the maximum number is defined by the amount of available physical memory.</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61066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2.</a:t>
            </a:r>
            <a:r>
              <a:rPr lang="en-US" b="1" u="sng" dirty="0"/>
              <a:t> Global versus local </a:t>
            </a:r>
            <a:r>
              <a:rPr lang="en-US" b="1" u="sng" dirty="0" smtClean="0"/>
              <a:t>allocating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Global replacement allows a process to select a replacement frame from the set of all frames, even if that frame is currently allocated to other process, one process can take a frame from another.</a:t>
            </a:r>
            <a:endParaRPr lang="en-US" dirty="0"/>
          </a:p>
          <a:p>
            <a:pPr marL="0" indent="0" algn="l" rtl="0">
              <a:buNone/>
            </a:pPr>
            <a:r>
              <a:rPr lang="en-US" b="1" dirty="0"/>
              <a:t>Local replacement require that each process select only from its own set of allocated frames.</a:t>
            </a:r>
            <a:endParaRPr lang="en-US" dirty="0"/>
          </a:p>
          <a:p>
            <a:pPr marL="0" indent="0" algn="l" rtl="0">
              <a:buNone/>
            </a:pPr>
            <a:r>
              <a:rPr lang="en-US" b="1" dirty="0"/>
              <a:t>3. Allocation Algorithms:</a:t>
            </a:r>
            <a:endParaRPr lang="en-US" dirty="0"/>
          </a:p>
          <a:p>
            <a:pPr marL="0" indent="0" algn="l" rtl="0">
              <a:buNone/>
            </a:pPr>
            <a:r>
              <a:rPr lang="en-US" b="1" dirty="0"/>
              <a:t>The easiest way to split M frames among n processes is to give everyone an equal share</a:t>
            </a:r>
            <a:endParaRPr lang="en-US" dirty="0"/>
          </a:p>
          <a:p>
            <a:pPr marL="0" indent="0" algn="l" rtl="0">
              <a:buNone/>
            </a:pPr>
            <a:r>
              <a:rPr lang="en-US" b="1" dirty="0"/>
              <a:t>M/n frames</a:t>
            </a:r>
            <a:r>
              <a:rPr lang="en-US" b="1" dirty="0" smtClean="0"/>
              <a:t>.</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924470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0"/>
            <a:ext cx="10515600" cy="6858000"/>
          </a:xfrm>
        </p:spPr>
        <p:txBody>
          <a:bodyPr>
            <a:normAutofit fontScale="62500" lnSpcReduction="20000"/>
          </a:bodyPr>
          <a:lstStyle/>
          <a:p>
            <a:pPr marL="0" indent="0" algn="l" rtl="0">
              <a:buNone/>
            </a:pPr>
            <a:r>
              <a:rPr lang="en-US" b="1" dirty="0"/>
              <a:t>Example</a:t>
            </a:r>
            <a:endParaRPr lang="en-US" dirty="0"/>
          </a:p>
          <a:p>
            <a:pPr marL="0" indent="0" algn="l" rtl="0">
              <a:buNone/>
            </a:pPr>
            <a:r>
              <a:rPr lang="en-US" b="1" dirty="0"/>
              <a:t>If there are 93 frames and 5 processes each process would get 18 frames left over 3 frames</a:t>
            </a:r>
            <a:endParaRPr lang="en-US" dirty="0"/>
          </a:p>
          <a:p>
            <a:pPr marL="0" indent="0" algn="l" rtl="0">
              <a:buNone/>
            </a:pPr>
            <a:r>
              <a:rPr lang="en-US" b="1" dirty="0"/>
              <a:t>Could be used as buffer pool. This is called equal allocation.</a:t>
            </a:r>
            <a:endParaRPr lang="en-US" dirty="0"/>
          </a:p>
          <a:p>
            <a:pPr marL="0" indent="0" algn="l" rtl="0">
              <a:buNone/>
            </a:pPr>
            <a:r>
              <a:rPr lang="en-US" b="1" dirty="0"/>
              <a:t>An alternative we can use proportional allocation.</a:t>
            </a:r>
            <a:endParaRPr lang="en-US" dirty="0"/>
          </a:p>
          <a:p>
            <a:pPr marL="0" indent="0" algn="l" rtl="0">
              <a:buNone/>
            </a:pPr>
            <a:r>
              <a:rPr lang="en-US" b="1" dirty="0"/>
              <a:t>We allocate available memory to each process according to its size, Let the size of the virtual memory for process bi be </a:t>
            </a:r>
            <a:r>
              <a:rPr lang="en-US" b="1" dirty="0" err="1"/>
              <a:t>si</a:t>
            </a:r>
            <a:r>
              <a:rPr lang="en-US" b="1" dirty="0"/>
              <a:t> and define</a:t>
            </a:r>
            <a:endParaRPr lang="en-US" dirty="0"/>
          </a:p>
          <a:p>
            <a:pPr marL="0" indent="0" algn="l" rtl="0">
              <a:buNone/>
            </a:pPr>
            <a:r>
              <a:rPr lang="en-US" b="1" dirty="0"/>
              <a:t>                                              s=∑</a:t>
            </a:r>
            <a:r>
              <a:rPr lang="en-US" b="1" dirty="0" err="1"/>
              <a:t>si</a:t>
            </a:r>
            <a:endParaRPr lang="en-US" dirty="0"/>
          </a:p>
          <a:p>
            <a:pPr marL="0" indent="0" algn="l" rtl="0">
              <a:buNone/>
            </a:pPr>
            <a:r>
              <a:rPr lang="en-US" b="1" dirty="0"/>
              <a:t>Then if the total number of available frames is m we allocate </a:t>
            </a:r>
            <a:r>
              <a:rPr lang="en-US" b="1" dirty="0" err="1"/>
              <a:t>ai</a:t>
            </a:r>
            <a:r>
              <a:rPr lang="en-US" b="1" dirty="0"/>
              <a:t> frames to process pi, where a is approximately</a:t>
            </a:r>
            <a:endParaRPr lang="en-US" dirty="0"/>
          </a:p>
          <a:p>
            <a:pPr marL="0" indent="0" algn="l" rtl="0">
              <a:buNone/>
            </a:pPr>
            <a:r>
              <a:rPr lang="en-US" b="1" dirty="0"/>
              <a:t>         Si</a:t>
            </a:r>
            <a:endParaRPr lang="en-US" dirty="0"/>
          </a:p>
          <a:p>
            <a:pPr marL="0" indent="0" algn="l" rtl="0">
              <a:buNone/>
            </a:pPr>
            <a:r>
              <a:rPr lang="en-US" b="1" dirty="0"/>
              <a:t>Ai=----------- *S</a:t>
            </a:r>
            <a:endParaRPr lang="en-US" dirty="0"/>
          </a:p>
          <a:p>
            <a:pPr marL="0" indent="0" algn="l" rtl="0">
              <a:buNone/>
            </a:pPr>
            <a:r>
              <a:rPr lang="en-US" b="1" dirty="0"/>
              <a:t>         S</a:t>
            </a:r>
            <a:endParaRPr lang="en-US" dirty="0"/>
          </a:p>
          <a:p>
            <a:pPr marL="0" indent="0" algn="l" rtl="0">
              <a:buNone/>
            </a:pPr>
            <a:r>
              <a:rPr lang="en-US" b="1" dirty="0"/>
              <a:t>Example:</a:t>
            </a:r>
            <a:endParaRPr lang="en-US" dirty="0"/>
          </a:p>
          <a:p>
            <a:pPr marL="0" indent="0" algn="l" rtl="0">
              <a:buNone/>
            </a:pPr>
            <a:r>
              <a:rPr lang="en-US" b="1" dirty="0"/>
              <a:t>Assume a memory of 32 frames and two processes p1=10k and p2=127k</a:t>
            </a:r>
            <a:endParaRPr lang="en-US" dirty="0"/>
          </a:p>
          <a:p>
            <a:pPr marL="0" indent="0" algn="l" rtl="0">
              <a:buNone/>
            </a:pPr>
            <a:r>
              <a:rPr lang="en-US" b="1" dirty="0"/>
              <a:t>S=10+127=137</a:t>
            </a:r>
            <a:endParaRPr lang="en-US" dirty="0"/>
          </a:p>
          <a:p>
            <a:pPr marL="0" indent="0" algn="l" rtl="0">
              <a:buNone/>
            </a:pPr>
            <a:r>
              <a:rPr lang="en-US" b="1" dirty="0"/>
              <a:t>          10</a:t>
            </a:r>
            <a:endParaRPr lang="en-US" dirty="0"/>
          </a:p>
          <a:p>
            <a:pPr marL="0" indent="0" algn="l" rtl="0">
              <a:buNone/>
            </a:pPr>
            <a:r>
              <a:rPr lang="en-US" b="1" dirty="0"/>
              <a:t>A1=--------- * 62=4 frames.</a:t>
            </a:r>
            <a:endParaRPr lang="en-US" dirty="0"/>
          </a:p>
          <a:p>
            <a:pPr marL="0" indent="0" algn="l" rtl="0">
              <a:buNone/>
            </a:pPr>
            <a:r>
              <a:rPr lang="en-US" b="1" dirty="0"/>
              <a:t>        137</a:t>
            </a:r>
            <a:endParaRPr lang="en-US" dirty="0"/>
          </a:p>
          <a:p>
            <a:pPr marL="0" indent="0" algn="l" rtl="0">
              <a:buNone/>
            </a:pPr>
            <a:r>
              <a:rPr lang="en-US" b="1" dirty="0"/>
              <a:t>        </a:t>
            </a:r>
            <a:endParaRPr lang="en-US" dirty="0"/>
          </a:p>
          <a:p>
            <a:pPr marL="0" indent="0" algn="l" rtl="0">
              <a:buNone/>
            </a:pPr>
            <a:r>
              <a:rPr lang="en-US" b="1" dirty="0"/>
              <a:t>        127</a:t>
            </a:r>
            <a:endParaRPr lang="en-US" dirty="0"/>
          </a:p>
          <a:p>
            <a:pPr marL="0" indent="0" algn="l" rtl="0">
              <a:buNone/>
            </a:pPr>
            <a:r>
              <a:rPr lang="en-US" b="1" dirty="0"/>
              <a:t>A2=-------- * 62=57 frames.</a:t>
            </a:r>
            <a:endParaRPr lang="en-US" dirty="0"/>
          </a:p>
          <a:p>
            <a:pPr marL="0" indent="0" algn="l" rtl="0">
              <a:buNone/>
            </a:pPr>
            <a:r>
              <a:rPr lang="en-US" b="1" dirty="0"/>
              <a:t>       137</a:t>
            </a:r>
            <a:endParaRPr lang="en-US" dirty="0"/>
          </a:p>
          <a:p>
            <a:pPr marL="0" indent="0" algn="l" rtl="0">
              <a:buNone/>
            </a:pPr>
            <a:endParaRPr lang="ar-SA"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087415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10.6</a:t>
            </a:r>
            <a:r>
              <a:rPr lang="en-US" b="1" u="sng" dirty="0"/>
              <a:t> Thrashing</a:t>
            </a:r>
            <a:endParaRPr lang="en-US" dirty="0"/>
          </a:p>
        </p:txBody>
      </p:sp>
      <p:sp>
        <p:nvSpPr>
          <p:cNvPr id="3" name="عنصر نائب للمحتوى 2"/>
          <p:cNvSpPr>
            <a:spLocks noGrp="1"/>
          </p:cNvSpPr>
          <p:nvPr>
            <p:ph idx="1"/>
          </p:nvPr>
        </p:nvSpPr>
        <p:spPr>
          <a:xfrm>
            <a:off x="838200" y="1050879"/>
            <a:ext cx="10515600" cy="2743200"/>
          </a:xfrm>
        </p:spPr>
        <p:txBody>
          <a:bodyPr>
            <a:normAutofit fontScale="77500" lnSpcReduction="20000"/>
          </a:bodyPr>
          <a:lstStyle/>
          <a:p>
            <a:pPr marL="0" indent="0" algn="l" rtl="0">
              <a:buNone/>
            </a:pPr>
            <a:r>
              <a:rPr lang="en-US" b="1" dirty="0"/>
              <a:t>If the number of frames allocated to a low-priority process falls below the minimum number required by the computer architecture we must suspend its execution. (M.T.S. scheduling). A process is thrashing if it is spending more time paging than executing. This phenomenon is illustrated in the figure below; CPU utilization is plotted against the degree of multiprogramming. As the degree of M.P increases CPU utilization if the degree of multiprogramming is increased even further thrashing sets in and CPU utilization drops sharply. See the figure below.</a:t>
            </a:r>
            <a:endParaRPr lang="en-US" dirty="0"/>
          </a:p>
          <a:p>
            <a:pPr marL="0" indent="0" algn="l" rtl="0">
              <a:buNone/>
            </a:pPr>
            <a:r>
              <a:rPr lang="en-US" b="1" dirty="0"/>
              <a:t>At this point to increase CPU utilization and stop thrashing we must decrease the degree of multiprogramming. The effects of thrashing can be limited by using a local or priority replacement algorithm.</a:t>
            </a:r>
            <a:endParaRPr lang="en-US" dirty="0"/>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331"/>
          <p:cNvPicPr/>
          <p:nvPr/>
        </p:nvPicPr>
        <p:blipFill>
          <a:blip r:embed="rId2">
            <a:extLst>
              <a:ext uri="{28A0092B-C50C-407E-A947-70E740481C1C}">
                <a14:useLocalDpi xmlns:a14="http://schemas.microsoft.com/office/drawing/2010/main" val="0"/>
              </a:ext>
            </a:extLst>
          </a:blip>
          <a:stretch>
            <a:fillRect/>
          </a:stretch>
        </p:blipFill>
        <p:spPr>
          <a:xfrm>
            <a:off x="4262201" y="3410983"/>
            <a:ext cx="5032375" cy="3215005"/>
          </a:xfrm>
          <a:prstGeom prst="rect">
            <a:avLst/>
          </a:prstGeom>
        </p:spPr>
      </p:pic>
    </p:spTree>
    <p:extLst>
      <p:ext uri="{BB962C8B-B14F-4D97-AF65-F5344CB8AC3E}">
        <p14:creationId xmlns:p14="http://schemas.microsoft.com/office/powerpoint/2010/main" val="1108140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2.</a:t>
            </a:r>
            <a:r>
              <a:rPr lang="en-US" b="1" u="sng" dirty="0"/>
              <a:t> Optimal </a:t>
            </a:r>
            <a:r>
              <a:rPr lang="en-US" b="1" u="sng" dirty="0" smtClean="0"/>
              <a:t>Algorithm</a:t>
            </a:r>
            <a:r>
              <a:rPr lang="en-US" b="1" dirty="0"/>
              <a: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b="1" dirty="0"/>
              <a:t>This algorithm has the lowest page-fault rate of all algorithms. And it will never suffer from</a:t>
            </a:r>
            <a:endParaRPr lang="en-US" dirty="0"/>
          </a:p>
          <a:p>
            <a:pPr marL="0" indent="0" algn="l">
              <a:buNone/>
            </a:pPr>
            <a:r>
              <a:rPr lang="en-US" b="1" dirty="0" err="1"/>
              <a:t>Beladys</a:t>
            </a:r>
            <a:r>
              <a:rPr lang="en-US" b="1" dirty="0"/>
              <a:t> for the longest period of time.</a:t>
            </a:r>
            <a:endParaRPr lang="en-US" dirty="0"/>
          </a:p>
          <a:p>
            <a:pPr marL="0" indent="0" algn="l">
              <a:buNone/>
            </a:pPr>
            <a:r>
              <a:rPr lang="en-US" b="1" dirty="0"/>
              <a:t>Example</a:t>
            </a:r>
            <a:endParaRPr lang="en-US" dirty="0"/>
          </a:p>
          <a:p>
            <a:pPr marL="0" indent="0" algn="l">
              <a:buNone/>
            </a:pPr>
            <a:r>
              <a:rPr lang="en-US" b="1" dirty="0"/>
              <a:t>Use the following reference string with three free frames show how many page-faults occurred</a:t>
            </a:r>
            <a:endParaRPr lang="en-US" dirty="0"/>
          </a:p>
          <a:p>
            <a:pPr marL="0" indent="0" algn="l">
              <a:buNone/>
            </a:pPr>
            <a:r>
              <a:rPr lang="en-US" b="1" dirty="0"/>
              <a:t>By the OPT Alg</a:t>
            </a:r>
            <a:r>
              <a:rPr lang="en-US" b="1" dirty="0" smtClean="0"/>
              <a:t>.</a:t>
            </a:r>
            <a:endParaRPr lang="ar-IQ" b="1" dirty="0" smtClean="0"/>
          </a:p>
          <a:p>
            <a:pPr marL="0" indent="0" algn="l">
              <a:buNone/>
            </a:pPr>
            <a:r>
              <a:rPr lang="en-US" b="1" dirty="0"/>
              <a:t>7   0   1   2   0   3   0   4   2   3    0   3    2    1    2    0    1   7   0   1</a:t>
            </a:r>
            <a:endParaRPr lang="en-US" dirty="0"/>
          </a:p>
          <a:p>
            <a:pPr marL="0" indent="0" algn="l">
              <a:buNone/>
            </a:pPr>
            <a:endParaRPr lang="ar-IQ" dirty="0" smtClean="0"/>
          </a:p>
          <a:p>
            <a:pPr marL="0" indent="0" algn="l">
              <a:buNone/>
            </a:pPr>
            <a:endParaRPr lang="ar-IQ" dirty="0"/>
          </a:p>
          <a:p>
            <a:pPr marL="0" indent="0" algn="l">
              <a:buNone/>
            </a:pPr>
            <a:r>
              <a:rPr lang="en-US" b="1" dirty="0"/>
              <a:t>1        2           3       4            5        6            7              8               9</a:t>
            </a:r>
            <a:endParaRPr lang="en-US" dirty="0"/>
          </a:p>
          <a:p>
            <a:pPr marL="0" indent="0" algn="l">
              <a:buNone/>
            </a:pP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nvPr>
        </p:nvGraphicFramePr>
        <p:xfrm>
          <a:off x="838200" y="4793307"/>
          <a:ext cx="8865358" cy="1051560"/>
        </p:xfrm>
        <a:graphic>
          <a:graphicData uri="http://schemas.openxmlformats.org/drawingml/2006/table">
            <a:tbl>
              <a:tblPr firstRow="1" firstCol="1" bandRow="1">
                <a:tableStyleId>{5940675A-B579-460E-94D1-54222C63F5DA}</a:tableStyleId>
              </a:tblPr>
              <a:tblGrid>
                <a:gridCol w="550183"/>
                <a:gridCol w="291576"/>
                <a:gridCol w="584183"/>
                <a:gridCol w="292607"/>
                <a:gridCol w="584183"/>
                <a:gridCol w="291576"/>
                <a:gridCol w="584183"/>
                <a:gridCol w="437880"/>
                <a:gridCol w="569759"/>
                <a:gridCol w="264373"/>
                <a:gridCol w="501758"/>
                <a:gridCol w="590364"/>
                <a:gridCol w="578001"/>
                <a:gridCol w="791274"/>
                <a:gridCol w="537818"/>
                <a:gridCol w="864427"/>
                <a:gridCol w="551213"/>
              </a:tblGrid>
              <a:tr h="326565">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dirty="0">
                          <a:effectLst/>
                        </a:rPr>
                        <a:t>2</a:t>
                      </a:r>
                      <a:endParaRPr lang="en-US" sz="2000" dirty="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r>
              <a:tr h="326565">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4</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r>
              <a:tr h="326565">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dirty="0">
                          <a:effectLst/>
                        </a:rPr>
                        <a:t>1</a:t>
                      </a:r>
                      <a:endParaRPr lang="en-US" sz="20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15241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2.</a:t>
            </a:r>
            <a:r>
              <a:rPr lang="en-US" b="1" u="sng" dirty="0"/>
              <a:t> Optimal Algorithm</a:t>
            </a:r>
            <a:r>
              <a:rPr lang="en-US" b="1" dirty="0"/>
              <a: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The page faults = 9. If better than FIFO algorithm,</a:t>
            </a:r>
            <a:endParaRPr lang="en-US" dirty="0"/>
          </a:p>
          <a:p>
            <a:pPr marL="0" indent="0" algn="l" rtl="0">
              <a:buNone/>
            </a:pPr>
            <a:r>
              <a:rPr lang="en-US" b="1" dirty="0"/>
              <a:t>Disadvantage of OPT 5 difficult to implement because it requires future knowledge of the reference string</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206622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3.</a:t>
            </a:r>
            <a:r>
              <a:rPr lang="en-US" b="1" u="sng" dirty="0"/>
              <a:t> LRU algorithm (least recently used</a:t>
            </a:r>
            <a:r>
              <a:rPr lang="en-US" b="1" u="sng" dirty="0" smtClean="0"/>
              <a:t>)</a:t>
            </a:r>
            <a:endParaRPr lang="en-US" dirty="0"/>
          </a:p>
        </p:txBody>
      </p:sp>
      <p:sp>
        <p:nvSpPr>
          <p:cNvPr id="3" name="عنصر نائب للمحتوى 2"/>
          <p:cNvSpPr>
            <a:spLocks noGrp="1"/>
          </p:cNvSpPr>
          <p:nvPr>
            <p:ph idx="1"/>
          </p:nvPr>
        </p:nvSpPr>
        <p:spPr>
          <a:xfrm>
            <a:off x="838200" y="1050878"/>
            <a:ext cx="11158182" cy="5807122"/>
          </a:xfrm>
        </p:spPr>
        <p:txBody>
          <a:bodyPr>
            <a:normAutofit/>
          </a:bodyPr>
          <a:lstStyle/>
          <a:p>
            <a:pPr marL="0" indent="0" algn="l" rtl="0">
              <a:buNone/>
            </a:pPr>
            <a:r>
              <a:rPr lang="en-US" b="1" dirty="0"/>
              <a:t>If we use the recent past as an approximation of the near future then we will replace the page that has not been used for the longest period of time. The LRU associates with each page the time of that pages last use, when a page must be replaced LRU chooses that page that has not been used for the longest period of time. The result of applying LRU for our example</a:t>
            </a:r>
            <a:endParaRPr lang="en-US" dirty="0"/>
          </a:p>
          <a:p>
            <a:pPr marL="0" indent="0" algn="l" rtl="0">
              <a:buNone/>
            </a:pPr>
            <a:r>
              <a:rPr lang="en-US" b="1" dirty="0"/>
              <a:t>Reference string produces (12) faults,</a:t>
            </a:r>
            <a:endParaRPr lang="en-US" dirty="0"/>
          </a:p>
          <a:p>
            <a:pPr marL="0" indent="0" algn="l" rtl="0">
              <a:buNone/>
            </a:pPr>
            <a:r>
              <a:rPr lang="en-US" b="1" dirty="0" smtClean="0"/>
              <a:t>7   0   </a:t>
            </a:r>
            <a:r>
              <a:rPr lang="en-US" b="1" dirty="0"/>
              <a:t>1   2 </a:t>
            </a:r>
            <a:r>
              <a:rPr lang="en-US" b="1" dirty="0" smtClean="0"/>
              <a:t>   </a:t>
            </a:r>
            <a:r>
              <a:rPr lang="en-US" b="1" dirty="0"/>
              <a:t>0              </a:t>
            </a:r>
            <a:r>
              <a:rPr lang="en-US" b="1" dirty="0" smtClean="0"/>
              <a:t>    </a:t>
            </a:r>
            <a:r>
              <a:rPr lang="en-US" b="1" dirty="0"/>
              <a:t>3   0        4   2   3   0   3   2   1   2   0    1    7   0     </a:t>
            </a:r>
            <a:r>
              <a:rPr lang="en-US" b="1" dirty="0" smtClean="0"/>
              <a:t>1</a:t>
            </a:r>
          </a:p>
          <a:p>
            <a:pPr marL="0" indent="0" algn="l" rtl="0">
              <a:buNone/>
            </a:pPr>
            <a:endParaRPr lang="en-US" dirty="0" smtClean="0"/>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 name="جدول 3"/>
          <p:cNvGraphicFramePr>
            <a:graphicFrameLocks noGrp="1"/>
          </p:cNvGraphicFramePr>
          <p:nvPr>
            <p:extLst/>
          </p:nvPr>
        </p:nvGraphicFramePr>
        <p:xfrm>
          <a:off x="988259" y="4561296"/>
          <a:ext cx="10161963" cy="1051560"/>
        </p:xfrm>
        <a:graphic>
          <a:graphicData uri="http://schemas.openxmlformats.org/drawingml/2006/table">
            <a:tbl>
              <a:tblPr firstRow="1" firstCol="1" bandRow="1">
                <a:tableStyleId>{5940675A-B579-460E-94D1-54222C63F5DA}</a:tableStyleId>
              </a:tblPr>
              <a:tblGrid>
                <a:gridCol w="502017"/>
                <a:gridCol w="502017"/>
                <a:gridCol w="499632"/>
                <a:gridCol w="499632"/>
                <a:gridCol w="1540631"/>
                <a:gridCol w="499632"/>
                <a:gridCol w="934872"/>
                <a:gridCol w="500824"/>
                <a:gridCol w="499632"/>
                <a:gridCol w="502017"/>
                <a:gridCol w="451934"/>
                <a:gridCol w="956336"/>
                <a:gridCol w="443587"/>
                <a:gridCol w="770315"/>
                <a:gridCol w="536597"/>
                <a:gridCol w="522288"/>
              </a:tblGrid>
              <a:tr h="271974">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7</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4</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4</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4</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rowSpan="3">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r>
              <a:tr h="271974">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dirty="0">
                          <a:effectLst/>
                        </a:rPr>
                        <a:t>0</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0</a:t>
                      </a:r>
                      <a:endParaRPr lang="en-US" sz="2000">
                        <a:effectLst/>
                        <a:latin typeface="Calibri" panose="020F0502020204030204" pitchFamily="34" charset="0"/>
                        <a:ea typeface="Times New Roman" panose="02020603050405020304" pitchFamily="18" charset="0"/>
                      </a:endParaRPr>
                    </a:p>
                  </a:txBody>
                  <a:tcPr marL="68580" marR="68580" marT="0" marB="0"/>
                </a:tc>
              </a:tr>
              <a:tr h="271974">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 </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1</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3</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vMerge="1">
                  <a:txBody>
                    <a:bodyPr/>
                    <a:lstStyle/>
                    <a:p>
                      <a:pPr rtl="1"/>
                      <a:endParaRPr lang="ar-SA"/>
                    </a:p>
                  </a:txBody>
                  <a:tcPr/>
                </a:tc>
                <a:tc>
                  <a:txBody>
                    <a:bodyPr/>
                    <a:lstStyle/>
                    <a:p>
                      <a:pPr marL="0" marR="0">
                        <a:lnSpc>
                          <a:spcPct val="115000"/>
                        </a:lnSpc>
                        <a:spcBef>
                          <a:spcPts val="0"/>
                        </a:spcBef>
                      </a:pPr>
                      <a:r>
                        <a:rPr lang="en-US" sz="2000">
                          <a:effectLst/>
                        </a:rPr>
                        <a:t>2</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nSpc>
                          <a:spcPct val="115000"/>
                        </a:lnSpc>
                        <a:spcBef>
                          <a:spcPts val="0"/>
                        </a:spcBef>
                      </a:pPr>
                      <a:r>
                        <a:rPr lang="en-US" sz="2000" dirty="0">
                          <a:effectLst/>
                        </a:rPr>
                        <a:t>7</a:t>
                      </a:r>
                      <a:endParaRPr lang="en-US" sz="20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9167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3.</a:t>
            </a:r>
            <a:r>
              <a:rPr lang="en-US" b="1" u="sng" dirty="0"/>
              <a:t> LRU algorithm (least recently used)</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b="1" dirty="0"/>
              <a:t>The LRU Algorithm is often used and is considered to be quite good. The major problem is how to</a:t>
            </a:r>
            <a:endParaRPr lang="en-US" dirty="0"/>
          </a:p>
          <a:p>
            <a:pPr marL="0" indent="0" algn="l">
              <a:buNone/>
            </a:pPr>
            <a:r>
              <a:rPr lang="en-US" b="1" dirty="0"/>
              <a:t>Implement LRU Algorithm If requires H/W, assistance.</a:t>
            </a:r>
            <a:endParaRPr lang="en-US" dirty="0"/>
          </a:p>
          <a:p>
            <a:pPr marL="0" indent="0" algn="l">
              <a:buNone/>
            </a:pPr>
            <a:r>
              <a:rPr lang="en-US" b="1" dirty="0"/>
              <a:t>The LRU can be implemented either by:</a:t>
            </a:r>
            <a:endParaRPr lang="en-US" dirty="0"/>
          </a:p>
          <a:p>
            <a:pPr marL="0" indent="0" algn="l">
              <a:buNone/>
            </a:pPr>
            <a:r>
              <a:rPr lang="en-US" b="1" dirty="0"/>
              <a:t>a. Counters: Associate with each page-table entry a time - of - use field. A counter is incremented for every memory reference,</a:t>
            </a:r>
            <a:endParaRPr lang="en-US" dirty="0"/>
          </a:p>
          <a:p>
            <a:pPr marL="0" indent="0" algn="l">
              <a:buNone/>
            </a:pPr>
            <a:r>
              <a:rPr lang="en-US" b="1" dirty="0"/>
              <a:t>b. Stack: To keep stack for a page numbers and whenever a page referenced it is removed from the stack and put on the top. In this way used page and the bottom is the least</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38178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3.</a:t>
            </a:r>
            <a:r>
              <a:rPr lang="en-US" b="1" u="sng" dirty="0"/>
              <a:t> LRU algorithm (least recently used)</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Recently used page. See the figure below. Reference string:</a:t>
            </a:r>
            <a:endParaRPr lang="en-US" dirty="0"/>
          </a:p>
          <a:p>
            <a:pPr marL="0" indent="0" algn="l" rtl="0">
              <a:buNone/>
            </a:pPr>
            <a:r>
              <a:rPr lang="en-US" b="1" dirty="0"/>
              <a:t> 7    0    7    1    0    1    2     1    2     7     1     </a:t>
            </a:r>
            <a:r>
              <a:rPr lang="en-US" b="1" dirty="0" smtClean="0"/>
              <a:t>2</a:t>
            </a:r>
          </a:p>
          <a:p>
            <a:pPr marL="0" indent="0" algn="l" rtl="0">
              <a:buNone/>
            </a:pPr>
            <a:endParaRPr lang="en-US" dirty="0" smtClean="0"/>
          </a:p>
          <a:p>
            <a:pPr marL="0" indent="0" algn="l" rtl="0">
              <a:buNone/>
            </a:pPr>
            <a:endParaRPr lang="en-US" dirty="0"/>
          </a:p>
          <a:p>
            <a:pPr marL="0" indent="0" algn="l" rtl="0">
              <a:buNone/>
            </a:pPr>
            <a:r>
              <a:rPr lang="en-US" dirty="0" smtClean="0"/>
              <a:t>                                                       a  b</a:t>
            </a:r>
          </a:p>
          <a:p>
            <a:pPr marL="0" indent="0" algn="l" rtl="0">
              <a:buNone/>
            </a:pPr>
            <a:endParaRPr lang="en-US" dirty="0"/>
          </a:p>
          <a:p>
            <a:pPr marL="0" indent="0" algn="l" rtl="0">
              <a:buNone/>
            </a:pPr>
            <a:r>
              <a:rPr lang="en-US" dirty="0"/>
              <a:t>Stack before              stack after</a:t>
            </a:r>
          </a:p>
          <a:p>
            <a:pPr marL="0" indent="0" algn="l" rtl="0">
              <a:buNone/>
            </a:pPr>
            <a:r>
              <a:rPr lang="en-US" dirty="0"/>
              <a:t>     </a:t>
            </a:r>
            <a:r>
              <a:rPr lang="en-US" dirty="0" smtClean="0"/>
              <a:t>a                            </a:t>
            </a:r>
            <a:r>
              <a:rPr lang="en-US" dirty="0"/>
              <a:t>b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8" name="جدول 7"/>
          <p:cNvGraphicFramePr>
            <a:graphicFrameLocks noGrp="1"/>
          </p:cNvGraphicFramePr>
          <p:nvPr>
            <p:extLst/>
          </p:nvPr>
        </p:nvGraphicFramePr>
        <p:xfrm>
          <a:off x="996287" y="2218586"/>
          <a:ext cx="3952751" cy="1752600"/>
        </p:xfrm>
        <a:graphic>
          <a:graphicData uri="http://schemas.openxmlformats.org/drawingml/2006/table">
            <a:tbl>
              <a:tblPr firstRow="1" firstCol="1" bandRow="1">
                <a:tableStyleId>{5940675A-B579-460E-94D1-54222C63F5DA}</a:tableStyleId>
              </a:tblPr>
              <a:tblGrid>
                <a:gridCol w="577976"/>
                <a:gridCol w="2607387"/>
                <a:gridCol w="767388"/>
              </a:tblGrid>
              <a:tr h="0">
                <a:tc>
                  <a:txBody>
                    <a:bodyPr/>
                    <a:lstStyle/>
                    <a:p>
                      <a:pPr marL="71755" marR="0" algn="l" rtl="0">
                        <a:lnSpc>
                          <a:spcPct val="115000"/>
                        </a:lnSpc>
                        <a:spcBef>
                          <a:spcPts val="0"/>
                        </a:spcBef>
                        <a:spcAft>
                          <a:spcPts val="1000"/>
                        </a:spcAft>
                      </a:pPr>
                      <a:r>
                        <a:rPr lang="en-US" sz="2000" dirty="0">
                          <a:effectLst/>
                        </a:rPr>
                        <a:t>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5">
                  <a:txBody>
                    <a:bodyPr/>
                    <a:lstStyle/>
                    <a:p>
                      <a:pPr marL="71755" marR="0" algn="l" rtl="0">
                        <a:lnSpc>
                          <a:spcPct val="115000"/>
                        </a:lnSpc>
                        <a:spcBef>
                          <a:spcPts val="0"/>
                        </a:spcBef>
                        <a:spcAft>
                          <a:spcPts val="1000"/>
                        </a:spcAft>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71755" marR="0" algn="l" rtl="0">
                        <a:lnSpc>
                          <a:spcPct val="115000"/>
                        </a:lnSpc>
                        <a:spcBef>
                          <a:spcPts val="0"/>
                        </a:spcBef>
                        <a:spcAft>
                          <a:spcPts val="1000"/>
                        </a:spcAf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71755" marR="0" algn="l" rtl="0">
                        <a:lnSpc>
                          <a:spcPct val="115000"/>
                        </a:lnSpc>
                        <a:spcBef>
                          <a:spcPts val="0"/>
                        </a:spcBef>
                        <a:spcAft>
                          <a:spcPts val="1000"/>
                        </a:spcAf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71755" marR="0" algn="l" rtl="0">
                        <a:lnSpc>
                          <a:spcPct val="115000"/>
                        </a:lnSpc>
                        <a:spcBef>
                          <a:spcPts val="0"/>
                        </a:spcBef>
                        <a:spcAft>
                          <a:spcPts val="1000"/>
                        </a:spcAft>
                      </a:pPr>
                      <a:r>
                        <a:rPr lang="en-US" sz="2000">
                          <a:effectLst/>
                        </a:rPr>
                        <a:t>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71755" marR="0" algn="l" rtl="0">
                        <a:lnSpc>
                          <a:spcPct val="115000"/>
                        </a:lnSpc>
                        <a:spcBef>
                          <a:spcPts val="0"/>
                        </a:spcBef>
                        <a:spcAft>
                          <a:spcPts val="1000"/>
                        </a:spcAft>
                      </a:pPr>
                      <a:r>
                        <a:rPr lang="en-US" sz="2000">
                          <a:effectLst/>
                        </a:rPr>
                        <a:t>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71755" marR="0" algn="l" rtl="0">
                        <a:lnSpc>
                          <a:spcPct val="115000"/>
                        </a:lnSpc>
                        <a:spcBef>
                          <a:spcPts val="0"/>
                        </a:spcBef>
                        <a:spcAft>
                          <a:spcPts val="1000"/>
                        </a:spcAft>
                      </a:pPr>
                      <a:r>
                        <a:rPr lang="en-US" sz="2000">
                          <a:effectLst/>
                        </a:rPr>
                        <a:t>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71755" marR="0" algn="l" rtl="0">
                        <a:lnSpc>
                          <a:spcPct val="115000"/>
                        </a:lnSpc>
                        <a:spcBef>
                          <a:spcPts val="0"/>
                        </a:spcBef>
                        <a:spcAft>
                          <a:spcPts val="1000"/>
                        </a:spcAft>
                      </a:pPr>
                      <a:r>
                        <a:rPr lang="en-US" sz="2000">
                          <a:effectLst/>
                        </a:rPr>
                        <a:t>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71755" marR="0" algn="l" rtl="0">
                        <a:lnSpc>
                          <a:spcPct val="115000"/>
                        </a:lnSpc>
                        <a:spcBef>
                          <a:spcPts val="0"/>
                        </a:spcBef>
                        <a:spcAft>
                          <a:spcPts val="1000"/>
                        </a:spcAft>
                      </a:pPr>
                      <a:r>
                        <a:rPr lang="en-US" sz="2000" dirty="0">
                          <a:effectLst/>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71755" marR="0" algn="l" rtl="0">
                        <a:lnSpc>
                          <a:spcPct val="115000"/>
                        </a:lnSpc>
                        <a:spcBef>
                          <a:spcPts val="0"/>
                        </a:spcBef>
                        <a:spcAft>
                          <a:spcPts val="1000"/>
                        </a:spcAft>
                      </a:pPr>
                      <a:r>
                        <a:rPr lang="en-US" sz="2000">
                          <a:effectLst/>
                        </a:rPr>
                        <a:t>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ar-SA"/>
                    </a:p>
                  </a:txBody>
                  <a:tcPr/>
                </a:tc>
                <a:tc>
                  <a:txBody>
                    <a:bodyPr/>
                    <a:lstStyle/>
                    <a:p>
                      <a:pPr marL="71755" marR="0" algn="l" rtl="0">
                        <a:lnSpc>
                          <a:spcPct val="115000"/>
                        </a:lnSpc>
                        <a:spcBef>
                          <a:spcPts val="0"/>
                        </a:spcBef>
                        <a:spcAft>
                          <a:spcPts val="1000"/>
                        </a:spcAft>
                      </a:pPr>
                      <a:r>
                        <a:rPr lang="en-US" sz="2000" dirty="0">
                          <a:effectLst/>
                        </a:rPr>
                        <a:t>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cxnSp>
        <p:nvCxnSpPr>
          <p:cNvPr id="11" name="Straight Arrow Connector 309"/>
          <p:cNvCxnSpPr/>
          <p:nvPr/>
        </p:nvCxnSpPr>
        <p:spPr>
          <a:xfrm flipV="1">
            <a:off x="5459104" y="1769306"/>
            <a:ext cx="97146" cy="12741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309"/>
          <p:cNvCxnSpPr/>
          <p:nvPr/>
        </p:nvCxnSpPr>
        <p:spPr>
          <a:xfrm flipV="1">
            <a:off x="5841242" y="1769307"/>
            <a:ext cx="254758" cy="1274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43242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en-US" b="1" dirty="0"/>
              <a:t>4.</a:t>
            </a:r>
            <a:r>
              <a:rPr lang="en-US" b="1" u="sng" dirty="0"/>
              <a:t> Least-frequently-used (LFU) page replacement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LFU keeps a counter of the number of references which have been made to each page. The</a:t>
            </a:r>
            <a:endParaRPr lang="en-US" dirty="0"/>
          </a:p>
          <a:p>
            <a:pPr marL="0" indent="0" algn="l" rtl="0">
              <a:buNone/>
            </a:pPr>
            <a:r>
              <a:rPr lang="en-US" b="1" dirty="0"/>
              <a:t>Page with the smallest count is replaced.</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25128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5.</a:t>
            </a:r>
            <a:r>
              <a:rPr lang="en-US" b="1" u="sng" dirty="0"/>
              <a:t> most-Frequently-used (MFU</a:t>
            </a:r>
            <a:r>
              <a:rPr lang="en-US" b="1" u="sng" dirty="0" smtClean="0"/>
              <a:t>)</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b="1" dirty="0"/>
              <a:t>Page Replacement MFU argument that the page with the smallest count was probably just brought in and has yet to be used. Therefore the page</a:t>
            </a:r>
            <a:endParaRPr lang="en-US" dirty="0"/>
          </a:p>
          <a:p>
            <a:pPr marL="0" indent="0" algn="l" rtl="0">
              <a:buNone/>
            </a:pPr>
            <a:r>
              <a:rPr lang="en-US" b="1" dirty="0"/>
              <a:t>With largest count is replaced, </a:t>
            </a:r>
            <a:endParaRPr lang="en-US" dirty="0"/>
          </a:p>
          <a:p>
            <a:pPr marL="0" indent="0" algn="l" rtl="0">
              <a:buNone/>
            </a:pPr>
            <a:r>
              <a:rPr lang="en-US" b="1" dirty="0"/>
              <a:t>Note: Neither MFU nor LFU are very common the implementation of these algorithms is</a:t>
            </a:r>
            <a:endParaRPr lang="en-US" dirty="0"/>
          </a:p>
          <a:p>
            <a:pPr marL="0" indent="0" algn="l" rtl="0">
              <a:buNone/>
            </a:pPr>
            <a:r>
              <a:rPr lang="en-US" b="1" dirty="0"/>
              <a:t>Expensive.</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8034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en-US" b="1" dirty="0"/>
              <a:t>6.</a:t>
            </a:r>
            <a:r>
              <a:rPr lang="en-US" b="1" u="sng" dirty="0"/>
              <a:t> Max – Used – Recently (NUR) Page </a:t>
            </a:r>
            <a:r>
              <a:rPr lang="en-US" b="1" u="sng" dirty="0" smtClean="0"/>
              <a:t>Replacement</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85000" lnSpcReduction="20000"/>
          </a:bodyPr>
          <a:lstStyle/>
          <a:p>
            <a:pPr marL="0" indent="0" algn="l" rtl="0">
              <a:buNone/>
            </a:pPr>
            <a:r>
              <a:rPr lang="en-US" b="1" dirty="0"/>
              <a:t>Pages not used recently are not likely to be used in the near future and they may be replaced with in coming pages, </a:t>
            </a:r>
            <a:endParaRPr lang="en-US" dirty="0"/>
          </a:p>
          <a:p>
            <a:pPr marL="0" indent="0" algn="l" rtl="0">
              <a:buNone/>
            </a:pPr>
            <a:r>
              <a:rPr lang="en-US" b="1" dirty="0"/>
              <a:t>Because it is desirable to replace a page that has not been changed while in primary storage, </a:t>
            </a:r>
            <a:endParaRPr lang="en-US" dirty="0"/>
          </a:p>
          <a:p>
            <a:pPr marL="0" indent="0" algn="l" rtl="0">
              <a:buNone/>
            </a:pPr>
            <a:r>
              <a:rPr lang="en-US" b="1" dirty="0"/>
              <a:t>The NUR is implemented with addition of two HW bits per page these are: a. Reference bit = O of the page has not been referenced,</a:t>
            </a:r>
            <a:endParaRPr lang="en-US" dirty="0"/>
          </a:p>
          <a:p>
            <a:pPr marL="0" indent="0" algn="l" rtl="0">
              <a:buNone/>
            </a:pPr>
            <a:r>
              <a:rPr lang="en-US" b="1" dirty="0"/>
              <a:t>                         = 1 if the page has not been referenced </a:t>
            </a:r>
            <a:endParaRPr lang="en-US" dirty="0"/>
          </a:p>
          <a:p>
            <a:pPr marL="0" indent="0" algn="l" rtl="0">
              <a:buNone/>
            </a:pPr>
            <a:r>
              <a:rPr lang="en-US" b="1" dirty="0"/>
              <a:t>b. Modified bit   = O if the page has not been modified </a:t>
            </a:r>
            <a:endParaRPr lang="en-US" dirty="0"/>
          </a:p>
          <a:p>
            <a:pPr marL="0" indent="0" algn="l" rtl="0">
              <a:buNone/>
            </a:pPr>
            <a:r>
              <a:rPr lang="en-US" b="1" dirty="0"/>
              <a:t>(Dirty bit)           = 1 if the page has been modified</a:t>
            </a:r>
            <a:endParaRPr lang="en-US" dirty="0"/>
          </a:p>
          <a:p>
            <a:pPr marL="0" indent="0" algn="l" rtl="0">
              <a:buNone/>
            </a:pPr>
            <a:r>
              <a:rPr lang="en-US" b="1" dirty="0"/>
              <a:t>If we consider both bits we have the following four classes:</a:t>
            </a:r>
            <a:endParaRPr lang="en-US" dirty="0"/>
          </a:p>
          <a:p>
            <a:pPr marL="0" indent="0" algn="l" rtl="0">
              <a:buNone/>
            </a:pPr>
            <a:r>
              <a:rPr lang="en-US" b="1" dirty="0"/>
              <a:t>1. (O, O) neither used nor dirty.</a:t>
            </a:r>
            <a:endParaRPr lang="en-US" dirty="0"/>
          </a:p>
          <a:p>
            <a:pPr marL="0" indent="0" algn="l" rtl="0">
              <a:buNone/>
            </a:pPr>
            <a:r>
              <a:rPr lang="en-US" b="1" dirty="0"/>
              <a:t>2. (O.I) not used (recently) but dirty.</a:t>
            </a:r>
            <a:endParaRPr lang="en-US" dirty="0"/>
          </a:p>
          <a:p>
            <a:pPr marL="0" indent="0" algn="l" rtl="0">
              <a:buNone/>
            </a:pPr>
            <a:r>
              <a:rPr lang="en-US" b="1" dirty="0"/>
              <a:t>3. (I, O) used but clean.</a:t>
            </a:r>
            <a:endParaRPr lang="en-US" dirty="0"/>
          </a:p>
          <a:p>
            <a:pPr marL="0" indent="0" algn="l" rtl="0">
              <a:buNone/>
            </a:pPr>
            <a:r>
              <a:rPr lang="en-US" b="1" dirty="0"/>
              <a:t>4. (I, I) used only dirty.</a:t>
            </a:r>
            <a:endParaRPr lang="en-US" dirty="0"/>
          </a:p>
          <a:p>
            <a:pPr marL="0" indent="0" algn="l" rtl="0">
              <a:buNone/>
            </a:pPr>
            <a:r>
              <a:rPr lang="en-US" b="1" dirty="0"/>
              <a:t>We replace a page in the lowest and empty class we can use FIFO or randomly among them.</a:t>
            </a: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130104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1010</Words>
  <Application>Microsoft Office PowerPoint</Application>
  <PresentationFormat>ملء الشاشة</PresentationFormat>
  <Paragraphs>177</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Operating system Lecture ten part2</vt:lpstr>
      <vt:lpstr>2. Optimal Algorithm </vt:lpstr>
      <vt:lpstr>2. Optimal Algorithm </vt:lpstr>
      <vt:lpstr>3. LRU algorithm (least recently used)</vt:lpstr>
      <vt:lpstr>3. LRU algorithm (least recently used)</vt:lpstr>
      <vt:lpstr>3. LRU algorithm (least recently used)</vt:lpstr>
      <vt:lpstr>4. Least-frequently-used (LFU) page replacement </vt:lpstr>
      <vt:lpstr>5. most-Frequently-used (MFU)</vt:lpstr>
      <vt:lpstr>6. Max – Used – Recently (NUR) Page Replacement</vt:lpstr>
      <vt:lpstr>10.5 Allocation of frames</vt:lpstr>
      <vt:lpstr>1. Minimum number of frames</vt:lpstr>
      <vt:lpstr>2. Global versus local allocating</vt:lpstr>
      <vt:lpstr>عرض تقديمي في PowerPoint</vt:lpstr>
      <vt:lpstr>10.6 Thrashing</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 Lecture ten part2</dc:title>
  <dc:creator>DR.Ahmed Saker 2O14</dc:creator>
  <cp:lastModifiedBy>DR.Ahmed Saker 2O14</cp:lastModifiedBy>
  <cp:revision>1</cp:revision>
  <dcterms:created xsi:type="dcterms:W3CDTF">2018-01-03T03:26:39Z</dcterms:created>
  <dcterms:modified xsi:type="dcterms:W3CDTF">2018-01-03T03:26:40Z</dcterms:modified>
</cp:coreProperties>
</file>